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59"/>
  </p:normalViewPr>
  <p:slideViewPr>
    <p:cSldViewPr snapToGrid="0" snapToObjects="1">
      <p:cViewPr varScale="1">
        <p:scale>
          <a:sx n="85" d="100"/>
          <a:sy n="85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V83_k95uQN37ndEoTpIKLKtQzr7jPaGY/view?usp=drivesd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BizPa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chainhub.net/blockchains-and-distributed-ledger-technologies-in-genera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876278" y="3388659"/>
            <a:ext cx="8439444" cy="3150255"/>
          </a:xfrm>
          <a:prstGeom prst="rect">
            <a:avLst/>
          </a:prstGeom>
        </p:spPr>
        <p:txBody>
          <a:bodyPr/>
          <a:lstStyle/>
          <a:p>
            <a:pPr algn="ctr"/>
            <a:r>
              <a:t>Re-imagining the Business Permit and Licensing Information Portal</a:t>
            </a:r>
            <a:br/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14" name="image1.jpeg" descr="bizpal_e_4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0473" y="1083866"/>
            <a:ext cx="4391055" cy="2092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media1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58293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8934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3576204" y="6290610"/>
            <a:ext cx="4114802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https://www.iso.org/standards.html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  <a:defRPr sz="400"/>
            </a:pPr>
            <a:endParaRPr/>
          </a:p>
          <a:p>
            <a:pPr marL="0" indent="0">
              <a:buSzTx/>
              <a:buNone/>
              <a:defRPr sz="2000" b="1"/>
            </a:pPr>
            <a:r>
              <a:t>ISO/TC 68/SC 2 </a:t>
            </a:r>
            <a:r>
              <a:rPr sz="1600" b="0"/>
              <a:t>Scope [Our Current Guideline] Financial Services, Security</a:t>
            </a:r>
            <a:endParaRPr sz="1600"/>
          </a:p>
          <a:p>
            <a:pPr marL="0" indent="0">
              <a:buSzTx/>
              <a:buNone/>
              <a:defRPr sz="2000" b="1"/>
            </a:pPr>
            <a:r>
              <a:t>ISO/TC 307 </a:t>
            </a:r>
            <a:r>
              <a:rPr sz="1600" b="0"/>
              <a:t>Scope [Under Development] Standardization of blockchain technologies and distributed ledger technologies </a:t>
            </a:r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59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2206" y="3985612"/>
            <a:ext cx="2727438" cy="1884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2.png"/>
          <p:cNvPicPr>
            <a:picLocks noChangeAspect="1"/>
          </p:cNvPicPr>
          <p:nvPr/>
        </p:nvPicPr>
        <p:blipFill>
          <a:blip r:embed="rId3">
            <a:extLst/>
          </a:blip>
          <a:srcRect t="6804"/>
          <a:stretch>
            <a:fillRect/>
          </a:stretch>
        </p:blipFill>
        <p:spPr>
          <a:xfrm>
            <a:off x="965636" y="1847251"/>
            <a:ext cx="6151758" cy="96349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Quality Assurance </a:t>
            </a:r>
          </a:p>
        </p:txBody>
      </p:sp>
      <p:sp>
        <p:nvSpPr>
          <p:cNvPr id="262" name="Shape 262"/>
          <p:cNvSpPr/>
          <p:nvPr/>
        </p:nvSpPr>
        <p:spPr>
          <a:xfrm>
            <a:off x="6592199" y="3869494"/>
            <a:ext cx="4795788" cy="20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Reference architecture, taxonomy and ontology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Use cases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Security and privacy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Identity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Smart contracts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Governance of blockchains and distributed ledger technology systems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Interoperability of blockchain and distributed ledger systems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Foundations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Security, privacy and identity</a:t>
            </a:r>
          </a:p>
          <a:p>
            <a:pPr marL="285750" indent="-285750">
              <a:buSzPct val="100000"/>
              <a:buFont typeface="Arial"/>
              <a:buChar char="•"/>
              <a:defRPr sz="1200"/>
            </a:pPr>
            <a:r>
              <a:t>Smart contracts and their applications</a:t>
            </a:r>
          </a:p>
        </p:txBody>
      </p:sp>
      <p:pic>
        <p:nvPicPr>
          <p:cNvPr id="263" name="image5.tif"/>
          <p:cNvPicPr>
            <a:picLocks noChangeAspect="1"/>
          </p:cNvPicPr>
          <p:nvPr/>
        </p:nvPicPr>
        <p:blipFill>
          <a:blip r:embed="rId4">
            <a:extLst/>
          </a:blip>
          <a:srcRect l="13079"/>
          <a:stretch>
            <a:fillRect/>
          </a:stretch>
        </p:blipFill>
        <p:spPr>
          <a:xfrm>
            <a:off x="908536" y="3971094"/>
            <a:ext cx="2853671" cy="1861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3576204" y="6290610"/>
            <a:ext cx="4114802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Seamless Service Delivery ISED by: Katie Wei, April 2018</a:t>
            </a:r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Key Metrics for Progress &amp; Success 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idx="1"/>
          </p:nvPr>
        </p:nvSpPr>
        <p:spPr>
          <a:xfrm>
            <a:off x="838200" y="2583582"/>
            <a:ext cx="10515600" cy="408709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defRPr sz="1900"/>
            </a:pPr>
            <a:endParaRPr/>
          </a:p>
          <a:p>
            <a:pPr>
              <a:lnSpc>
                <a:spcPct val="72000"/>
              </a:lnSpc>
              <a:defRPr sz="1900"/>
            </a:pPr>
            <a:r>
              <a:t>Provides business with a </a:t>
            </a:r>
            <a:r>
              <a:rPr b="1">
                <a:solidFill>
                  <a:srgbClr val="548235"/>
                </a:solidFill>
              </a:rPr>
              <a:t>seamless service </a:t>
            </a:r>
            <a:r>
              <a:t>experience</a:t>
            </a:r>
          </a:p>
          <a:p>
            <a:pPr>
              <a:lnSpc>
                <a:spcPct val="72000"/>
              </a:lnSpc>
              <a:defRPr sz="1900"/>
            </a:pPr>
            <a:r>
              <a:t>Increases government service </a:t>
            </a:r>
            <a:r>
              <a:rPr b="1">
                <a:solidFill>
                  <a:srgbClr val="548235"/>
                </a:solidFill>
              </a:rPr>
              <a:t>visibility and traceability </a:t>
            </a:r>
            <a:r>
              <a:t>across all levels</a:t>
            </a:r>
          </a:p>
          <a:p>
            <a:pPr>
              <a:lnSpc>
                <a:spcPct val="72000"/>
              </a:lnSpc>
              <a:defRPr sz="1900"/>
            </a:pPr>
            <a:r>
              <a:t>Ensures </a:t>
            </a:r>
            <a:r>
              <a:rPr b="1">
                <a:solidFill>
                  <a:srgbClr val="548235"/>
                </a:solidFill>
              </a:rPr>
              <a:t>privacy</a:t>
            </a:r>
            <a:r>
              <a:t> of business information and interactions </a:t>
            </a:r>
          </a:p>
          <a:p>
            <a:pPr>
              <a:lnSpc>
                <a:spcPct val="72000"/>
              </a:lnSpc>
              <a:defRPr sz="1900" b="1">
                <a:solidFill>
                  <a:srgbClr val="548235"/>
                </a:solidFill>
              </a:defRPr>
            </a:pPr>
            <a:r>
              <a:t>One-stop-shop</a:t>
            </a:r>
            <a:r>
              <a:rPr b="0">
                <a:solidFill>
                  <a:srgbClr val="000000"/>
                </a:solidFill>
              </a:rPr>
              <a:t> for application access and status check</a:t>
            </a:r>
          </a:p>
          <a:p>
            <a:pPr>
              <a:lnSpc>
                <a:spcPct val="72000"/>
              </a:lnSpc>
              <a:defRPr sz="1900"/>
            </a:pPr>
            <a:r>
              <a:t>Provides </a:t>
            </a:r>
            <a:r>
              <a:rPr b="1">
                <a:solidFill>
                  <a:srgbClr val="548235"/>
                </a:solidFill>
              </a:rPr>
              <a:t>digitally verifiable proofs </a:t>
            </a:r>
            <a:r>
              <a:t>of qualification and adherence to regulation</a:t>
            </a:r>
          </a:p>
          <a:p>
            <a:pPr>
              <a:lnSpc>
                <a:spcPct val="72000"/>
              </a:lnSpc>
              <a:defRPr sz="1900"/>
            </a:pPr>
            <a:r>
              <a:t>Business owns their </a:t>
            </a:r>
            <a:r>
              <a:rPr b="1">
                <a:solidFill>
                  <a:srgbClr val="548235"/>
                </a:solidFill>
              </a:rPr>
              <a:t>proof-of-status</a:t>
            </a:r>
            <a:r>
              <a:t> and can use it with any other government online transaction that requires it</a:t>
            </a:r>
          </a:p>
          <a:p>
            <a:pPr>
              <a:lnSpc>
                <a:spcPct val="72000"/>
              </a:lnSpc>
              <a:defRPr sz="1900"/>
            </a:pPr>
            <a:r>
              <a:t>Businesses </a:t>
            </a:r>
            <a:r>
              <a:rPr b="1">
                <a:solidFill>
                  <a:srgbClr val="548235"/>
                </a:solidFill>
              </a:rPr>
              <a:t>flourish and receive optimal benefits </a:t>
            </a:r>
            <a:r>
              <a:t>from government services at all levels</a:t>
            </a:r>
          </a:p>
          <a:p>
            <a:pPr>
              <a:lnSpc>
                <a:spcPct val="72000"/>
              </a:lnSpc>
              <a:defRPr sz="1900"/>
            </a:pPr>
            <a:r>
              <a:t>Greater</a:t>
            </a:r>
            <a:r>
              <a:rPr b="1">
                <a:solidFill>
                  <a:srgbClr val="548235"/>
                </a:solidFill>
              </a:rPr>
              <a:t> participation, increased transparency </a:t>
            </a:r>
            <a:r>
              <a:t>and</a:t>
            </a:r>
            <a:r>
              <a:rPr b="1">
                <a:solidFill>
                  <a:srgbClr val="548235"/>
                </a:solidFill>
              </a:rPr>
              <a:t> </a:t>
            </a:r>
            <a:r>
              <a:t>ability to </a:t>
            </a:r>
            <a:r>
              <a:rPr b="1">
                <a:solidFill>
                  <a:srgbClr val="548235"/>
                </a:solidFill>
              </a:rPr>
              <a:t>maintain trust </a:t>
            </a:r>
            <a:r>
              <a:t>and</a:t>
            </a:r>
            <a:r>
              <a:rPr b="1">
                <a:solidFill>
                  <a:srgbClr val="548235"/>
                </a:solidFill>
              </a:rPr>
              <a:t> integrity of data</a:t>
            </a:r>
          </a:p>
          <a:p>
            <a:pPr>
              <a:lnSpc>
                <a:spcPct val="72000"/>
              </a:lnSpc>
              <a:defRPr sz="1900"/>
            </a:pPr>
            <a:r>
              <a:t>Records are </a:t>
            </a:r>
            <a:r>
              <a:rPr b="1">
                <a:solidFill>
                  <a:srgbClr val="548235"/>
                </a:solidFill>
              </a:rPr>
              <a:t>secure</a:t>
            </a:r>
            <a:r>
              <a:rPr b="1"/>
              <a:t>,</a:t>
            </a:r>
            <a:r>
              <a:rPr b="1">
                <a:solidFill>
                  <a:srgbClr val="548235"/>
                </a:solidFill>
              </a:rPr>
              <a:t> transparent</a:t>
            </a:r>
            <a:r>
              <a:rPr b="1"/>
              <a:t>,</a:t>
            </a:r>
            <a:r>
              <a:rPr b="1">
                <a:solidFill>
                  <a:srgbClr val="548235"/>
                </a:solidFill>
              </a:rPr>
              <a:t> </a:t>
            </a:r>
            <a:r>
              <a:rPr b="1"/>
              <a:t>and</a:t>
            </a:r>
            <a:r>
              <a:rPr b="1">
                <a:solidFill>
                  <a:srgbClr val="548235"/>
                </a:solidFill>
              </a:rPr>
              <a:t> immutable</a:t>
            </a:r>
            <a:r>
              <a:t>.  </a:t>
            </a:r>
            <a:br/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38200" y="1660524"/>
            <a:ext cx="10515600" cy="12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800"/>
            </a:pPr>
            <a:r>
              <a:t>Interactions between users, partners, and BizPal each have their own timelines and processes.  </a:t>
            </a:r>
            <a:r>
              <a:rPr b="1">
                <a:solidFill>
                  <a:srgbClr val="548235"/>
                </a:solidFill>
              </a:rPr>
              <a:t>Digital Ledger Technology (DLT) offers</a:t>
            </a:r>
            <a:r>
              <a:t>: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Challenges and Future Plans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838200" y="1762123"/>
            <a:ext cx="10515600" cy="4530728"/>
          </a:xfrm>
          <a:prstGeom prst="rect">
            <a:avLst/>
          </a:prstGeom>
        </p:spPr>
        <p:txBody>
          <a:bodyPr/>
          <a:lstStyle/>
          <a:p>
            <a:pPr marL="0" indent="0" defTabSz="886967">
              <a:lnSpc>
                <a:spcPct val="72000"/>
              </a:lnSpc>
              <a:spcBef>
                <a:spcPts val="900"/>
              </a:spcBef>
              <a:buSzTx/>
              <a:buNone/>
              <a:defRPr sz="2700" b="1">
                <a:solidFill>
                  <a:srgbClr val="548235"/>
                </a:solidFill>
              </a:defRPr>
            </a:pPr>
            <a:r>
              <a:t>Suggest:</a:t>
            </a:r>
            <a:endParaRPr sz="1000"/>
          </a:p>
          <a:p>
            <a:pPr marL="0" indent="0" defTabSz="886967">
              <a:lnSpc>
                <a:spcPct val="72000"/>
              </a:lnSpc>
              <a:spcBef>
                <a:spcPts val="900"/>
              </a:spcBef>
              <a:buSzTx/>
              <a:buNone/>
              <a:defRPr sz="1000"/>
            </a:pP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requirements specification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technical specification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detailed and module design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prototyping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development of H/W and S/W Modules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module and system integration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Further testing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Acceptance testing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Lab Site Install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Site Acceptance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(Sub) System Commission (Integration with other GC systems with actual data and operation controlled conditions)</a:t>
            </a:r>
            <a:endParaRPr sz="1000"/>
          </a:p>
          <a:p>
            <a:pPr marL="221741" indent="-221741" defTabSz="886967">
              <a:lnSpc>
                <a:spcPct val="72000"/>
              </a:lnSpc>
              <a:spcBef>
                <a:spcPts val="900"/>
              </a:spcBef>
              <a:defRPr sz="1600"/>
            </a:pPr>
            <a:r>
              <a:t>GC Takeover (Support/Maintenance, in-service live running, enhancement and future development)</a:t>
            </a: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688785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2000"/>
              </a:lnSpc>
              <a:buSzTx/>
              <a:buNone/>
              <a:defRPr sz="2100" b="1"/>
            </a:pPr>
            <a:r>
              <a:t>Thank you for the opportunity to submit our BizPal developer proposal</a:t>
            </a:r>
          </a:p>
          <a:p>
            <a:pPr marL="0" indent="0">
              <a:lnSpc>
                <a:spcPct val="72000"/>
              </a:lnSpc>
              <a:buSzTx/>
              <a:buNone/>
              <a:defRPr sz="2100" b="1">
                <a:solidFill>
                  <a:srgbClr val="548235"/>
                </a:solidFill>
              </a:defRPr>
            </a:pPr>
            <a:endParaRPr/>
          </a:p>
          <a:p>
            <a:pPr marL="0" indent="0">
              <a:lnSpc>
                <a:spcPct val="72000"/>
              </a:lnSpc>
              <a:buSzTx/>
              <a:buNone/>
              <a:defRPr sz="2100" b="1">
                <a:solidFill>
                  <a:srgbClr val="548235"/>
                </a:solidFill>
              </a:defRPr>
            </a:pPr>
            <a:r>
              <a:t>	</a:t>
            </a:r>
            <a:r>
              <a:rPr>
                <a:solidFill>
                  <a:srgbClr val="000000"/>
                </a:solidFill>
              </a:rPr>
              <a:t>Team BizPal Google Video: 	</a:t>
            </a:r>
          </a:p>
          <a:p>
            <a:pPr marL="0" lvl="2" indent="1154430">
              <a:lnSpc>
                <a:spcPct val="72000"/>
              </a:lnSpc>
              <a:buSzTx/>
              <a:buNone/>
              <a:defRPr sz="1300" b="1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https://drive.google.com/file/d/1V83_k95uQN37ndEoTpIKLKtQzr7jPaGY/view?usp=drivesdk</a:t>
            </a:r>
            <a:endParaRPr sz="1700">
              <a:solidFill>
                <a:srgbClr val="548235"/>
              </a:solidFill>
            </a:endParaRPr>
          </a:p>
          <a:p>
            <a:pPr marL="0" indent="0">
              <a:lnSpc>
                <a:spcPct val="72000"/>
              </a:lnSpc>
              <a:buSzTx/>
              <a:buNone/>
              <a:defRPr sz="2100" b="1">
                <a:solidFill>
                  <a:srgbClr val="548235"/>
                </a:solidFill>
              </a:defRPr>
            </a:pPr>
            <a:endParaRPr sz="1700">
              <a:solidFill>
                <a:srgbClr val="548235"/>
              </a:solidFill>
            </a:endParaRPr>
          </a:p>
          <a:p>
            <a:pPr marL="0" indent="0">
              <a:lnSpc>
                <a:spcPct val="72000"/>
              </a:lnSpc>
              <a:buSzTx/>
              <a:buNone/>
              <a:defRPr sz="2100" b="1">
                <a:solidFill>
                  <a:srgbClr val="548235"/>
                </a:solidFill>
              </a:defRPr>
            </a:pPr>
            <a:r>
              <a:t>	</a:t>
            </a:r>
            <a:r>
              <a:rPr b="0">
                <a:solidFill>
                  <a:srgbClr val="000000"/>
                </a:solidFill>
              </a:rPr>
              <a:t>Lisa Meecham/GPS Coordinating – Project Manager</a:t>
            </a:r>
          </a:p>
          <a:p>
            <a:pPr marL="0" indent="0">
              <a:lnSpc>
                <a:spcPct val="72000"/>
              </a:lnSpc>
              <a:buSzTx/>
              <a:buNone/>
              <a:defRPr sz="2100" b="1">
                <a:solidFill>
                  <a:srgbClr val="548235"/>
                </a:solidFill>
              </a:defRPr>
            </a:pPr>
            <a:r>
              <a:t>	</a:t>
            </a:r>
            <a:r>
              <a:rPr b="0">
                <a:solidFill>
                  <a:srgbClr val="000000"/>
                </a:solidFill>
              </a:rPr>
              <a:t>Anand Sreekumar – Process Lead Developer</a:t>
            </a:r>
          </a:p>
          <a:p>
            <a:pPr marL="0" indent="0">
              <a:lnSpc>
                <a:spcPct val="72000"/>
              </a:lnSpc>
              <a:buSzTx/>
              <a:buNone/>
              <a:defRPr sz="2100"/>
            </a:pPr>
            <a:r>
              <a:t>	Arjun Nair – Programming Lead Developer</a:t>
            </a:r>
          </a:p>
          <a:p>
            <a:pPr marL="0" indent="0">
              <a:lnSpc>
                <a:spcPct val="72000"/>
              </a:lnSpc>
              <a:buSzTx/>
              <a:buNone/>
              <a:defRPr sz="2100"/>
            </a:pPr>
            <a:r>
              <a:t>	Arathi Mini Sreekumar – UI/UX Developer</a:t>
            </a:r>
          </a:p>
          <a:p>
            <a:pPr marL="0" indent="0">
              <a:lnSpc>
                <a:spcPct val="72000"/>
              </a:lnSpc>
              <a:buSzTx/>
              <a:buNone/>
              <a:defRPr sz="2100"/>
            </a:pPr>
            <a:r>
              <a:t>	Aravind Sukumaran Rajam - Advisory/Development</a:t>
            </a:r>
          </a:p>
          <a:p>
            <a:pPr marL="0" indent="0">
              <a:lnSpc>
                <a:spcPct val="72000"/>
              </a:lnSpc>
              <a:buSzTx/>
              <a:buNone/>
              <a:defRPr sz="2100"/>
            </a:pPr>
            <a:r>
              <a:t>	Dilip Aghav – Advisory</a:t>
            </a:r>
          </a:p>
          <a:p>
            <a:pPr marL="0" indent="0">
              <a:lnSpc>
                <a:spcPct val="72000"/>
              </a:lnSpc>
              <a:buSzTx/>
              <a:buNone/>
              <a:defRPr sz="2100"/>
            </a:pPr>
            <a:r>
              <a:t>	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4294967295"/>
          </p:nvPr>
        </p:nvSpPr>
        <p:spPr>
          <a:xfrm>
            <a:off x="11089817" y="6404292"/>
            <a:ext cx="263981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Value Proposition: </a:t>
            </a:r>
            <a:r>
              <a:rPr>
                <a:solidFill>
                  <a:srgbClr val="548235"/>
                </a:solidFill>
              </a:rPr>
              <a:t>One-Stop-Shop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Re-imagine the existing BizPal information portal to become a fully </a:t>
            </a:r>
            <a:r>
              <a:rPr b="1">
                <a:solidFill>
                  <a:srgbClr val="548235"/>
                </a:solidFill>
              </a:rPr>
              <a:t>one-stop-shop</a:t>
            </a:r>
            <a:r>
              <a:t> for small business start-up and build-out of their enterprise - providing complete </a:t>
            </a:r>
            <a:r>
              <a:rPr b="1">
                <a:solidFill>
                  <a:srgbClr val="548235"/>
                </a:solidFill>
              </a:rPr>
              <a:t>end-to-end</a:t>
            </a:r>
            <a:r>
              <a:t> service for its users and partners - utilizing distributed ledger technology to facilitate seamless data capture, transaction, and delivery of services relating to the permitting and licensing required to start and grow Canadian business.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0" name="media2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163300" y="58293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56" fill="hold"/>
                                        <p:tgtEl>
                                          <p:spTgt spid="1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038600" y="6404293"/>
            <a:ext cx="4114800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https://en.wikipedia.org/wiki/BizPaL</a:t>
            </a:r>
          </a:p>
        </p:txBody>
      </p:sp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BizPal Overview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1330036" y="1690688"/>
            <a:ext cx="9885831" cy="435133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72000"/>
              </a:lnSpc>
              <a:buSzTx/>
              <a:buNone/>
              <a:defRPr sz="2300"/>
            </a:pPr>
            <a:endParaRPr/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All levels of government in Canada </a:t>
            </a:r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A response to problems encountered with business start-up and growth</a:t>
            </a:r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Generates a personalized list of required documentation</a:t>
            </a:r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Allows for verification by business operator that all correct permits and licences have been obtained.</a:t>
            </a:r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Serves as web portal to 1000+ approved partners in provinces and municipalities </a:t>
            </a:r>
          </a:p>
          <a:p>
            <a:pPr marL="0" indent="0">
              <a:lnSpc>
                <a:spcPct val="88000"/>
              </a:lnSpc>
              <a:buSzTx/>
              <a:buNone/>
              <a:defRPr sz="2300"/>
            </a:pPr>
            <a:r>
              <a:t>GC initiative with each jurisdiction responsible for maintaining their own data within the system.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980413" y="4699937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980413" y="4242560"/>
            <a:ext cx="237570" cy="25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980413" y="3503160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992655" y="3106398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992655" y="2649186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997043" y="2163903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pic>
        <p:nvPicPr>
          <p:cNvPr id="132" name="media3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163300" y="58293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145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838198" y="6359843"/>
            <a:ext cx="10069290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https://blockchainhub.net/blockchains-and-distributed-ledger-technologies-in-general/</a:t>
            </a:r>
          </a:p>
        </p:txBody>
      </p:sp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Distributed Ledger Technology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Private institutions like banks realized that they could use the core idea of blockchain as a </a:t>
            </a:r>
            <a:r>
              <a:rPr b="1">
                <a:solidFill>
                  <a:schemeClr val="accent6"/>
                </a:solidFill>
              </a:rPr>
              <a:t>Distributed Ledger Technology (DLT)</a:t>
            </a:r>
            <a:r>
              <a:t>, and create a permissioned blockchain (private or federated), where the validator is a member of a consortium or separate legal entities of the same organization.  </a:t>
            </a:r>
          </a:p>
        </p:txBody>
      </p:sp>
      <p:sp>
        <p:nvSpPr>
          <p:cNvPr id="137" name="Shape 137"/>
          <p:cNvSpPr/>
          <p:nvPr/>
        </p:nvSpPr>
        <p:spPr>
          <a:xfrm>
            <a:off x="1298864" y="4001294"/>
            <a:ext cx="10054936" cy="156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>
              <a:lnSpc>
                <a:spcPct val="81000"/>
              </a:lnSpc>
              <a:spcBef>
                <a:spcPts val="1000"/>
              </a:spcBef>
              <a:defRPr sz="2800"/>
            </a:pPr>
            <a:r>
              <a:t>	</a:t>
            </a:r>
          </a:p>
          <a:p>
            <a:pPr>
              <a:lnSpc>
                <a:spcPct val="81000"/>
              </a:lnSpc>
              <a:spcBef>
                <a:spcPts val="1000"/>
              </a:spcBef>
              <a:defRPr sz="2800"/>
            </a:pPr>
            <a:r>
              <a:t>	</a:t>
            </a:r>
            <a:r>
              <a:rPr sz="1900" b="1">
                <a:solidFill>
                  <a:srgbClr val="548235"/>
                </a:solidFill>
              </a:rPr>
              <a:t>“The old question of ’Is it in the database?’</a:t>
            </a:r>
          </a:p>
          <a:p>
            <a:pPr>
              <a:lnSpc>
                <a:spcPct val="81000"/>
              </a:lnSpc>
              <a:spcBef>
                <a:spcPts val="1000"/>
              </a:spcBef>
              <a:defRPr sz="1900" b="1">
                <a:solidFill>
                  <a:srgbClr val="548235"/>
                </a:solidFill>
              </a:defRPr>
            </a:pPr>
            <a:r>
              <a:t>	will be replaced by ‘Is it on the blockchain?”</a:t>
            </a:r>
            <a:endParaRPr sz="2800"/>
          </a:p>
          <a:p>
            <a:pPr>
              <a:lnSpc>
                <a:spcPct val="90000"/>
              </a:lnSpc>
              <a:spcBef>
                <a:spcPts val="400"/>
              </a:spcBef>
              <a:defRPr sz="1900"/>
            </a:pPr>
            <a:r>
              <a:t>		</a:t>
            </a:r>
            <a:r>
              <a:rPr sz="1300"/>
              <a:t>- William Mougayar, Canadian Businessman and Author of The Business Blockchain. 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1621146" y="6474930"/>
            <a:ext cx="7315201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https://courses.edx.org/courses/course-v1:LinuxFoundationX+LFS171x+3T2017/course/</a:t>
            </a:r>
          </a:p>
        </p:txBody>
      </p:sp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BizPal Blockchain Decision Path</a:t>
            </a:r>
          </a:p>
        </p:txBody>
      </p:sp>
      <p:sp>
        <p:nvSpPr>
          <p:cNvPr id="141" name="Shape 141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039540" y="5428334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041726" y="4762987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039540" y="4177269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039540" y="3591552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039540" y="3003000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039540" y="2476874"/>
            <a:ext cx="237570" cy="25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039540" y="1871503"/>
            <a:ext cx="237570" cy="256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548235"/>
          </a:solidFill>
          <a:ln w="12700">
            <a:solidFill>
              <a:srgbClr val="527E34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3132083" y="5867505"/>
            <a:ext cx="1208691" cy="456564"/>
          </a:xfrm>
          <a:prstGeom prst="rect">
            <a:avLst/>
          </a:prstGeom>
          <a:solidFill>
            <a:schemeClr val="accent6"/>
          </a:solidFill>
          <a:ln>
            <a:solidFill>
              <a:srgbClr val="527E34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 b="1">
                <a:solidFill>
                  <a:srgbClr val="FFFFFF"/>
                </a:solidFill>
              </a:defRPr>
            </a:lvl1pPr>
          </a:lstStyle>
          <a:p>
            <a:r>
              <a:t>Permissioned Blockchain</a:t>
            </a:r>
          </a:p>
        </p:txBody>
      </p:sp>
      <p:sp>
        <p:nvSpPr>
          <p:cNvPr id="150" name="Shape 150"/>
          <p:cNvSpPr/>
          <p:nvPr/>
        </p:nvSpPr>
        <p:spPr>
          <a:xfrm>
            <a:off x="4978953" y="4889708"/>
            <a:ext cx="2" cy="585720"/>
          </a:xfrm>
          <a:prstGeom prst="line">
            <a:avLst/>
          </a:prstGeom>
          <a:ln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5559260" y="1899515"/>
            <a:ext cx="6102680" cy="400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AutoNum type="arabicPeriod"/>
              <a:defRPr sz="1200" b="1"/>
            </a:pPr>
            <a:r>
              <a:t>Distributed ledger eliminates all partners’ need to collect, secure, and maintain their own databases of common data.</a:t>
            </a:r>
          </a:p>
          <a:p>
            <a:pPr marL="342900" indent="-342900">
              <a:buSzPct val="100000"/>
              <a:buAutoNum type="arabicPeriod"/>
              <a:defRPr sz="1200" b="1"/>
            </a:pPr>
            <a:endParaRPr/>
          </a:p>
          <a:p>
            <a:pPr marL="342900" indent="-342900">
              <a:buSzPct val="100000"/>
              <a:buAutoNum type="arabicPeriod" startAt="2"/>
              <a:defRPr sz="1200" b="1"/>
            </a:pPr>
            <a:r>
              <a:t>BizPal is currently over 1000 partners and growing.</a:t>
            </a:r>
          </a:p>
          <a:p>
            <a:pPr marL="342900" indent="-342900">
              <a:buSzPct val="100000"/>
              <a:buAutoNum type="arabicPeriod" startAt="2"/>
              <a:defRPr sz="1200" b="1"/>
            </a:pPr>
            <a:endParaRPr/>
          </a:p>
          <a:p>
            <a:pPr marL="342900" indent="-342900">
              <a:buSzPct val="100000"/>
              <a:buAutoNum type="arabicPeriod" startAt="3"/>
              <a:defRPr sz="1200" b="1"/>
            </a:pPr>
            <a:r>
              <a:t>Provinces are currently responsible for managing relationships with municipalities.  Resource constraints exist for municipalities based on their size.</a:t>
            </a:r>
          </a:p>
          <a:p>
            <a:pPr marL="342900" indent="-342900">
              <a:buSzPct val="100000"/>
              <a:buAutoNum type="arabicPeriod" startAt="3"/>
              <a:defRPr sz="1200" b="1"/>
            </a:pPr>
            <a:endParaRPr/>
          </a:p>
          <a:p>
            <a:pPr marL="342900" indent="-342900">
              <a:buSzPct val="100000"/>
              <a:buAutoNum type="arabicPeriod" startAt="4"/>
              <a:defRPr sz="1200" b="1"/>
            </a:pPr>
            <a:r>
              <a:t>Permits and licenses all collect the same basic information and all adhere to a known regulation structure.</a:t>
            </a:r>
          </a:p>
          <a:p>
            <a:pPr marL="342900" indent="-342900">
              <a:buSzPct val="100000"/>
              <a:buAutoNum type="arabicPeriod" startAt="4"/>
              <a:defRPr sz="1200" b="1"/>
            </a:pPr>
            <a:endParaRPr/>
          </a:p>
          <a:p>
            <a:pPr marL="342900" indent="-342900">
              <a:buSzPct val="100000"/>
              <a:buAutoNum type="arabicPeriod" startAt="5"/>
              <a:defRPr sz="1200" b="1"/>
            </a:pPr>
            <a:r>
              <a:t>Through consensus, an immutable log creates one database (replicated shared single entry), secure transaction (synchronized data and time-stamped), and continuous compliance (linked regulation resistant to modification).</a:t>
            </a:r>
          </a:p>
          <a:p>
            <a:pPr marL="342900" indent="-342900">
              <a:buSzPct val="100000"/>
              <a:buAutoNum type="arabicPeriod" startAt="5"/>
              <a:defRPr sz="1200" b="1"/>
            </a:pPr>
            <a:endParaRPr/>
          </a:p>
          <a:p>
            <a:pPr marL="342900" indent="-342900">
              <a:buSzPct val="100000"/>
              <a:buAutoNum type="arabicPeriod" startAt="6"/>
              <a:defRPr sz="1200" b="1"/>
            </a:pPr>
            <a:r>
              <a:t>Immediate update and communication of compliance definition, regulation changes, filing instructions and fee collection.  Simplifies existing regulation and decreases decision-making timelines.</a:t>
            </a:r>
          </a:p>
          <a:p>
            <a:pPr marL="342900" indent="-342900">
              <a:buSzPct val="100000"/>
              <a:buAutoNum type="arabicPeriod" startAt="6"/>
              <a:defRPr sz="1200" b="1"/>
            </a:pPr>
            <a:endParaRPr/>
          </a:p>
          <a:p>
            <a:pPr marL="342900" indent="-342900">
              <a:buSzPct val="100000"/>
              <a:buAutoNum type="arabicPeriod" startAt="7"/>
              <a:defRPr sz="1200" b="1"/>
            </a:pPr>
            <a:r>
              <a:t>Access by business, partners, and federal government.  Transactions should be private and hence, held within a permission network.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5159962" y="1993335"/>
            <a:ext cx="242100" cy="3714475"/>
            <a:chOff x="0" y="0"/>
            <a:chExt cx="242098" cy="3714473"/>
          </a:xfrm>
        </p:grpSpPr>
        <p:sp>
          <p:nvSpPr>
            <p:cNvPr id="152" name="Shape 152"/>
            <p:cNvSpPr/>
            <p:nvPr/>
          </p:nvSpPr>
          <p:spPr>
            <a:xfrm>
              <a:off x="0" y="3457638"/>
              <a:ext cx="237569" cy="25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4530" y="2728459"/>
              <a:ext cx="237569" cy="25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2009451"/>
              <a:ext cx="237569" cy="25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0" y="1460147"/>
              <a:ext cx="237569" cy="25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0" y="916961"/>
              <a:ext cx="237569" cy="25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549692"/>
              <a:ext cx="237569" cy="25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0" y="-1"/>
              <a:ext cx="237569" cy="256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0"/>
                  </a:ln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48235"/>
            </a:solidFill>
            <a:ln w="12700" cap="flat">
              <a:solidFill>
                <a:srgbClr val="527E3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pic>
        <p:nvPicPr>
          <p:cNvPr id="160" name="image1.tif"/>
          <p:cNvPicPr>
            <a:picLocks noChangeAspect="1"/>
          </p:cNvPicPr>
          <p:nvPr/>
        </p:nvPicPr>
        <p:blipFill>
          <a:blip r:embed="rId2">
            <a:extLst/>
          </a:blip>
          <a:srcRect t="10539" r="40948" b="11111"/>
          <a:stretch>
            <a:fillRect/>
          </a:stretch>
        </p:blipFill>
        <p:spPr>
          <a:xfrm>
            <a:off x="1280322" y="1618761"/>
            <a:ext cx="3722441" cy="426271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3301465" y="5579388"/>
            <a:ext cx="434964" cy="28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1788" y="2700"/>
                </a:moveTo>
                <a:lnTo>
                  <a:pt x="1788" y="18900"/>
                </a:lnTo>
                <a:lnTo>
                  <a:pt x="19812" y="18900"/>
                </a:lnTo>
                <a:lnTo>
                  <a:pt x="19812" y="27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3406280" y="5685166"/>
            <a:ext cx="330148" cy="1823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313450" y="5579388"/>
            <a:ext cx="346512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100"/>
            </a:lvl1pPr>
          </a:lstStyle>
          <a:p>
            <a:r>
              <a:t>No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2438400" y="6317306"/>
            <a:ext cx="7315200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https://courses.edx.org/courses/course-v1:LinuxFoundationX+LFS171x+3T2017/course/</a:t>
            </a:r>
          </a:p>
        </p:txBody>
      </p:sp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Value Achieved with BizPal DLT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 algn="ctr">
              <a:buSzTx/>
              <a:buNone/>
            </a:pPr>
            <a:r>
              <a:t>Government will provide </a:t>
            </a:r>
            <a:r>
              <a:rPr b="1">
                <a:solidFill>
                  <a:schemeClr val="accent6"/>
                </a:solidFill>
              </a:rPr>
              <a:t>good service </a:t>
            </a:r>
            <a:r>
              <a:t>to users </a:t>
            </a:r>
          </a:p>
          <a:p>
            <a:pPr marL="0" indent="0" algn="ctr">
              <a:buSzTx/>
              <a:buNone/>
            </a:pPr>
            <a:r>
              <a:t>by </a:t>
            </a:r>
            <a:r>
              <a:rPr b="1">
                <a:solidFill>
                  <a:schemeClr val="accent6"/>
                </a:solidFill>
              </a:rPr>
              <a:t>simpler, clearer communication of regulations</a:t>
            </a:r>
          </a:p>
          <a:p>
            <a:pPr marL="0" indent="0" algn="ctr">
              <a:buSzTx/>
              <a:buNone/>
            </a:pPr>
            <a:r>
              <a:t>and </a:t>
            </a:r>
            <a:r>
              <a:rPr b="1">
                <a:solidFill>
                  <a:schemeClr val="accent6"/>
                </a:solidFill>
              </a:rPr>
              <a:t>real-time updates </a:t>
            </a:r>
            <a:r>
              <a:t>among partners. 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73" name="Group 173"/>
          <p:cNvGrpSpPr/>
          <p:nvPr/>
        </p:nvGrpSpPr>
        <p:grpSpPr>
          <a:xfrm>
            <a:off x="1683419" y="4347307"/>
            <a:ext cx="8825163" cy="914604"/>
            <a:chOff x="0" y="0"/>
            <a:chExt cx="8825162" cy="914603"/>
          </a:xfrm>
        </p:grpSpPr>
        <p:pic>
          <p:nvPicPr>
            <p:cNvPr id="169" name="image2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5501" r="49511" b="40145"/>
            <a:stretch>
              <a:fillRect/>
            </a:stretch>
          </p:blipFill>
          <p:spPr>
            <a:xfrm>
              <a:off x="0" y="10649"/>
              <a:ext cx="1720625" cy="903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image2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9352" t="14624" b="42015"/>
            <a:stretch>
              <a:fillRect/>
            </a:stretch>
          </p:blipFill>
          <p:spPr>
            <a:xfrm>
              <a:off x="2402504" y="10649"/>
              <a:ext cx="1725992" cy="883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image2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57397" r="49752"/>
            <a:stretch>
              <a:fillRect/>
            </a:stretch>
          </p:blipFill>
          <p:spPr>
            <a:xfrm>
              <a:off x="4762504" y="10650"/>
              <a:ext cx="1712386" cy="868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image2.ti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9342" t="56471"/>
            <a:stretch>
              <a:fillRect/>
            </a:stretch>
          </p:blipFill>
          <p:spPr>
            <a:xfrm>
              <a:off x="7098845" y="0"/>
              <a:ext cx="1726318" cy="887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2818838" y="6159394"/>
            <a:ext cx="6053018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https://courses.edx.org/courses/course-v1:LinuxFoundationX+LFS171x+3T2017/course/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How to Structure a BizPal DLT</a:t>
            </a:r>
          </a:p>
        </p:txBody>
      </p:sp>
      <p:grpSp>
        <p:nvGrpSpPr>
          <p:cNvPr id="188" name="Group 188"/>
          <p:cNvGrpSpPr/>
          <p:nvPr/>
        </p:nvGrpSpPr>
        <p:grpSpPr>
          <a:xfrm>
            <a:off x="706578" y="1529784"/>
            <a:ext cx="10418623" cy="4588079"/>
            <a:chOff x="-2" y="-2"/>
            <a:chExt cx="10418622" cy="4588077"/>
          </a:xfrm>
        </p:grpSpPr>
        <p:grpSp>
          <p:nvGrpSpPr>
            <p:cNvPr id="186" name="Group 186"/>
            <p:cNvGrpSpPr/>
            <p:nvPr/>
          </p:nvGrpSpPr>
          <p:grpSpPr>
            <a:xfrm>
              <a:off x="-3" y="-3"/>
              <a:ext cx="10418623" cy="4588079"/>
              <a:chOff x="0" y="0"/>
              <a:chExt cx="10418622" cy="4588077"/>
            </a:xfrm>
          </p:grpSpPr>
          <p:pic>
            <p:nvPicPr>
              <p:cNvPr id="178" name="image3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t="8504"/>
              <a:stretch>
                <a:fillRect/>
              </a:stretch>
            </p:blipFill>
            <p:spPr>
              <a:xfrm>
                <a:off x="3333806" y="443012"/>
                <a:ext cx="3609921" cy="41450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" name="Shape 179"/>
              <p:cNvSpPr/>
              <p:nvPr/>
            </p:nvSpPr>
            <p:spPr>
              <a:xfrm>
                <a:off x="5829234" y="565600"/>
                <a:ext cx="826991" cy="13835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80" name="image3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9722" t="11790" r="9495" b="72554"/>
              <a:stretch>
                <a:fillRect/>
              </a:stretch>
            </p:blipFill>
            <p:spPr>
              <a:xfrm>
                <a:off x="6035504" y="635652"/>
                <a:ext cx="750225" cy="7092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1" name="Shape 181"/>
              <p:cNvSpPr/>
              <p:nvPr/>
            </p:nvSpPr>
            <p:spPr>
              <a:xfrm>
                <a:off x="3601743" y="565600"/>
                <a:ext cx="714500" cy="13835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>
                <a:off x="3637468" y="644407"/>
                <a:ext cx="714500" cy="13835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pic>
            <p:nvPicPr>
              <p:cNvPr id="183" name="image3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964" t="10438" r="72491" b="72940"/>
              <a:stretch>
                <a:fillRect/>
              </a:stretch>
            </p:blipFill>
            <p:spPr>
              <a:xfrm>
                <a:off x="3401642" y="613760"/>
                <a:ext cx="705568" cy="7530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4" name="image3.ti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9722" t="26866" r="9495" b="57671"/>
              <a:stretch>
                <a:fillRect/>
              </a:stretch>
            </p:blipFill>
            <p:spPr>
              <a:xfrm>
                <a:off x="3401642" y="1458745"/>
                <a:ext cx="750226" cy="7005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5" name="Shape 185"/>
              <p:cNvSpPr/>
              <p:nvPr/>
            </p:nvSpPr>
            <p:spPr>
              <a:xfrm>
                <a:off x="-1" y="-1"/>
                <a:ext cx="10418623" cy="497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ctr">
                  <a:defRPr sz="2800" b="1">
                    <a:solidFill>
                      <a:srgbClr val="548235"/>
                    </a:solidFill>
                  </a:defRPr>
                </a:lvl1pPr>
              </a:lstStyle>
              <a:p>
                <a:r>
                  <a:t>BLOCKCHAIN FLOW FROM USER TO BIZPAL PARTNER</a:t>
                </a:r>
              </a:p>
            </p:txBody>
          </p:sp>
        </p:grpSp>
        <p:sp>
          <p:nvSpPr>
            <p:cNvPr id="187" name="Shape 187"/>
            <p:cNvSpPr/>
            <p:nvPr/>
          </p:nvSpPr>
          <p:spPr>
            <a:xfrm>
              <a:off x="3436502" y="1972984"/>
              <a:ext cx="773404" cy="269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200"/>
              </a:lvl1pPr>
            </a:lstStyle>
            <a:p>
              <a:r>
                <a:t>Business</a:t>
              </a:r>
            </a:p>
          </p:txBody>
        </p:sp>
      </p:grpSp>
      <p:pic>
        <p:nvPicPr>
          <p:cNvPr id="189" name="image1.jpeg" descr="bizpal_e_4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4140" y="3025594"/>
            <a:ext cx="995188" cy="47434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6595760" y="3502593"/>
            <a:ext cx="104287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/>
            </a:lvl1pPr>
          </a:lstStyle>
          <a:p>
            <a:r>
              <a:t>Permissioned network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3092760" y="6329679"/>
            <a:ext cx="6334128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https://courses.edx.org/courses/course-v1:LinuxFoundationX+LFS171x+3T2017/course/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>
                <a:solidFill>
                  <a:srgbClr val="548235"/>
                </a:solidFill>
              </a:defRPr>
            </a:lvl1pPr>
          </a:lstStyle>
          <a:p>
            <a:r>
              <a:t>Technical Aspects</a:t>
            </a:r>
          </a:p>
        </p:txBody>
      </p:sp>
      <p:pic>
        <p:nvPicPr>
          <p:cNvPr id="194" name="image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" y="1475894"/>
            <a:ext cx="10001599" cy="47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Why Hyperledger?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4294967295"/>
          </p:nvPr>
        </p:nvSpPr>
        <p:spPr>
          <a:xfrm>
            <a:off x="11169739" y="6404292"/>
            <a:ext cx="18405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xfrm>
            <a:off x="492354" y="470994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BizPal Business Flow Modules</a:t>
            </a:r>
          </a:p>
        </p:txBody>
      </p:sp>
      <p:grpSp>
        <p:nvGrpSpPr>
          <p:cNvPr id="252" name="Group 252"/>
          <p:cNvGrpSpPr/>
          <p:nvPr/>
        </p:nvGrpSpPr>
        <p:grpSpPr>
          <a:xfrm>
            <a:off x="446806" y="1759392"/>
            <a:ext cx="11041002" cy="4817840"/>
            <a:chOff x="0" y="0"/>
            <a:chExt cx="11041000" cy="4817838"/>
          </a:xfrm>
        </p:grpSpPr>
        <p:grpSp>
          <p:nvGrpSpPr>
            <p:cNvPr id="209" name="Group 209"/>
            <p:cNvGrpSpPr/>
            <p:nvPr/>
          </p:nvGrpSpPr>
          <p:grpSpPr>
            <a:xfrm>
              <a:off x="2423188" y="2168002"/>
              <a:ext cx="5031969" cy="520996"/>
              <a:chOff x="0" y="0"/>
              <a:chExt cx="5031968" cy="520995"/>
            </a:xfrm>
          </p:grpSpPr>
          <p:grpSp>
            <p:nvGrpSpPr>
              <p:cNvPr id="202" name="Group 202"/>
              <p:cNvGrpSpPr/>
              <p:nvPr/>
            </p:nvGrpSpPr>
            <p:grpSpPr>
              <a:xfrm>
                <a:off x="-1" y="0"/>
                <a:ext cx="1447803" cy="509159"/>
                <a:chOff x="0" y="0"/>
                <a:chExt cx="1447802" cy="509158"/>
              </a:xfrm>
            </p:grpSpPr>
            <p:sp>
              <p:nvSpPr>
                <p:cNvPr id="200" name="Shape 200"/>
                <p:cNvSpPr/>
                <p:nvPr/>
              </p:nvSpPr>
              <p:spPr>
                <a:xfrm>
                  <a:off x="-1" y="0"/>
                  <a:ext cx="1447804" cy="50915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176589" y="80750"/>
                  <a:ext cx="1116876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Provinces</a:t>
                  </a:r>
                </a:p>
              </p:txBody>
            </p:sp>
          </p:grpSp>
          <p:grpSp>
            <p:nvGrpSpPr>
              <p:cNvPr id="205" name="Group 205"/>
              <p:cNvGrpSpPr/>
              <p:nvPr/>
            </p:nvGrpSpPr>
            <p:grpSpPr>
              <a:xfrm>
                <a:off x="1665494" y="11836"/>
                <a:ext cx="1389726" cy="509159"/>
                <a:chOff x="0" y="0"/>
                <a:chExt cx="1389724" cy="509158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-1" y="0"/>
                  <a:ext cx="1377882" cy="50915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250863" y="58075"/>
                  <a:ext cx="1138862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Federal </a:t>
                  </a:r>
                </a:p>
              </p:txBody>
            </p:sp>
          </p:grpSp>
          <p:grpSp>
            <p:nvGrpSpPr>
              <p:cNvPr id="208" name="Group 208"/>
              <p:cNvGrpSpPr/>
              <p:nvPr/>
            </p:nvGrpSpPr>
            <p:grpSpPr>
              <a:xfrm>
                <a:off x="3261069" y="11837"/>
                <a:ext cx="1770900" cy="509159"/>
                <a:chOff x="0" y="0"/>
                <a:chExt cx="1770899" cy="509158"/>
              </a:xfrm>
            </p:grpSpPr>
            <p:sp>
              <p:nvSpPr>
                <p:cNvPr id="206" name="Shape 206"/>
                <p:cNvSpPr/>
                <p:nvPr/>
              </p:nvSpPr>
              <p:spPr>
                <a:xfrm>
                  <a:off x="0" y="0"/>
                  <a:ext cx="1770900" cy="50915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103203" y="69911"/>
                  <a:ext cx="1535037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Municipalities</a:t>
                  </a:r>
                </a:p>
              </p:txBody>
            </p:sp>
          </p:grpSp>
        </p:grpSp>
        <p:grpSp>
          <p:nvGrpSpPr>
            <p:cNvPr id="222" name="Group 222"/>
            <p:cNvGrpSpPr/>
            <p:nvPr/>
          </p:nvGrpSpPr>
          <p:grpSpPr>
            <a:xfrm>
              <a:off x="1878177" y="64137"/>
              <a:ext cx="6724004" cy="737773"/>
              <a:chOff x="0" y="0"/>
              <a:chExt cx="6724002" cy="737771"/>
            </a:xfrm>
          </p:grpSpPr>
          <p:grpSp>
            <p:nvGrpSpPr>
              <p:cNvPr id="212" name="Group 212"/>
              <p:cNvGrpSpPr/>
              <p:nvPr/>
            </p:nvGrpSpPr>
            <p:grpSpPr>
              <a:xfrm>
                <a:off x="-1" y="32769"/>
                <a:ext cx="1436376" cy="682153"/>
                <a:chOff x="0" y="0"/>
                <a:chExt cx="1436375" cy="682151"/>
              </a:xfrm>
            </p:grpSpPr>
            <p:sp>
              <p:nvSpPr>
                <p:cNvPr id="210" name="Shape 210"/>
                <p:cNvSpPr/>
                <p:nvPr/>
              </p:nvSpPr>
              <p:spPr>
                <a:xfrm>
                  <a:off x="0" y="0"/>
                  <a:ext cx="1436376" cy="682152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11" name="Shape 211"/>
                <p:cNvSpPr/>
                <p:nvPr/>
              </p:nvSpPr>
              <p:spPr>
                <a:xfrm>
                  <a:off x="223792" y="48745"/>
                  <a:ext cx="1108061" cy="6248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/>
                </a:lstStyle>
                <a:p>
                  <a:r>
                    <a:t>Business License</a:t>
                  </a:r>
                </a:p>
              </p:txBody>
            </p:sp>
          </p:grpSp>
          <p:grpSp>
            <p:nvGrpSpPr>
              <p:cNvPr id="215" name="Group 215"/>
              <p:cNvGrpSpPr/>
              <p:nvPr/>
            </p:nvGrpSpPr>
            <p:grpSpPr>
              <a:xfrm>
                <a:off x="1648634" y="1445"/>
                <a:ext cx="1464652" cy="713477"/>
                <a:chOff x="0" y="0"/>
                <a:chExt cx="1464650" cy="713476"/>
              </a:xfrm>
            </p:grpSpPr>
            <p:sp>
              <p:nvSpPr>
                <p:cNvPr id="213" name="Shape 213"/>
                <p:cNvSpPr/>
                <p:nvPr/>
              </p:nvSpPr>
              <p:spPr>
                <a:xfrm>
                  <a:off x="-1" y="0"/>
                  <a:ext cx="1464652" cy="713477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14" name="Shape 214"/>
                <p:cNvSpPr/>
                <p:nvPr/>
              </p:nvSpPr>
              <p:spPr>
                <a:xfrm>
                  <a:off x="237132" y="69911"/>
                  <a:ext cx="1129874" cy="6248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/>
                </a:lstStyle>
                <a:p>
                  <a:r>
                    <a:t>Liquor License</a:t>
                  </a:r>
                </a:p>
              </p:txBody>
            </p:sp>
          </p:grpSp>
          <p:grpSp>
            <p:nvGrpSpPr>
              <p:cNvPr id="218" name="Group 218"/>
              <p:cNvGrpSpPr/>
              <p:nvPr/>
            </p:nvGrpSpPr>
            <p:grpSpPr>
              <a:xfrm>
                <a:off x="3332422" y="-1"/>
                <a:ext cx="2090007" cy="716247"/>
                <a:chOff x="0" y="0"/>
                <a:chExt cx="2090006" cy="716246"/>
              </a:xfrm>
            </p:grpSpPr>
            <p:sp>
              <p:nvSpPr>
                <p:cNvPr id="216" name="Shape 216"/>
                <p:cNvSpPr/>
                <p:nvPr/>
              </p:nvSpPr>
              <p:spPr>
                <a:xfrm>
                  <a:off x="0" y="-1"/>
                  <a:ext cx="2090007" cy="716248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17" name="Shape 217"/>
                <p:cNvSpPr/>
                <p:nvPr/>
              </p:nvSpPr>
              <p:spPr>
                <a:xfrm>
                  <a:off x="148862" y="69911"/>
                  <a:ext cx="1849153" cy="6248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GST/HST Number</a:t>
                  </a:r>
                </a:p>
              </p:txBody>
            </p:sp>
          </p:grpSp>
          <p:grpSp>
            <p:nvGrpSpPr>
              <p:cNvPr id="221" name="Group 221"/>
              <p:cNvGrpSpPr/>
              <p:nvPr/>
            </p:nvGrpSpPr>
            <p:grpSpPr>
              <a:xfrm>
                <a:off x="5641565" y="9919"/>
                <a:ext cx="1082438" cy="727852"/>
                <a:chOff x="0" y="0"/>
                <a:chExt cx="1082436" cy="727851"/>
              </a:xfrm>
            </p:grpSpPr>
            <p:sp>
              <p:nvSpPr>
                <p:cNvPr id="219" name="Shape 219"/>
                <p:cNvSpPr/>
                <p:nvPr/>
              </p:nvSpPr>
              <p:spPr>
                <a:xfrm>
                  <a:off x="-1" y="-1"/>
                  <a:ext cx="1082438" cy="727853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20" name="Shape 220"/>
                <p:cNvSpPr/>
                <p:nvPr/>
              </p:nvSpPr>
              <p:spPr>
                <a:xfrm>
                  <a:off x="76696" y="69911"/>
                  <a:ext cx="933577" cy="6248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/>
                </a:lstStyle>
                <a:p>
                  <a:r>
                    <a:t>Zoning Change</a:t>
                  </a:r>
                </a:p>
              </p:txBody>
            </p:sp>
          </p:grpSp>
        </p:grpSp>
        <p:sp>
          <p:nvSpPr>
            <p:cNvPr id="223" name="Shape 223"/>
            <p:cNvSpPr/>
            <p:nvPr/>
          </p:nvSpPr>
          <p:spPr>
            <a:xfrm>
              <a:off x="8068816" y="2069957"/>
              <a:ext cx="2618511" cy="631189"/>
            </a:xfrm>
            <a:prstGeom prst="rect">
              <a:avLst/>
            </a:prstGeom>
            <a:gradFill flip="none" rotWithShape="1">
              <a:gsLst>
                <a:gs pos="0">
                  <a:srgbClr val="70A6DB"/>
                </a:gs>
                <a:gs pos="50000">
                  <a:srgbClr val="559BDB"/>
                </a:gs>
                <a:gs pos="100000">
                  <a:srgbClr val="448AC9"/>
                </a:gs>
              </a:gsLst>
              <a:lin ang="5400000" scaled="0"/>
            </a:gradFill>
            <a:ln w="6350" cap="flat">
              <a:solidFill>
                <a:schemeClr val="accent5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Smart Contract Module -PermitApproval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95376" y="1758931"/>
              <a:ext cx="9982204" cy="2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119265" y="2916845"/>
              <a:ext cx="2483351" cy="644864"/>
            </a:xfrm>
            <a:prstGeom prst="roundRect">
              <a:avLst>
                <a:gd name="adj" fmla="val 16667"/>
              </a:avLst>
            </a:prstGeom>
            <a:solidFill>
              <a:srgbClr val="54823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8244734" y="2928670"/>
              <a:ext cx="2257812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/>
              <a:r>
                <a:t>Timestamp Signature</a:t>
              </a:r>
            </a:p>
            <a:p>
              <a:pPr algn="ctr"/>
              <a:r>
                <a:t>by Ordering Service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-1" y="0"/>
              <a:ext cx="1599706" cy="497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 b="1">
                  <a:solidFill>
                    <a:srgbClr val="548235"/>
                  </a:solidFill>
                </a:defRPr>
              </a:lvl1pPr>
            </a:lstStyle>
            <a:p>
              <a:r>
                <a:t>Current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22368" y="1779513"/>
              <a:ext cx="1387806" cy="485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700" b="1">
                  <a:solidFill>
                    <a:srgbClr val="548235"/>
                  </a:solidFill>
                </a:defRPr>
              </a:lvl1pPr>
            </a:lstStyle>
            <a:p>
              <a:r>
                <a:t>Planned</a:t>
              </a:r>
            </a:p>
          </p:txBody>
        </p:sp>
        <p:grpSp>
          <p:nvGrpSpPr>
            <p:cNvPr id="241" name="Group 241"/>
            <p:cNvGrpSpPr/>
            <p:nvPr/>
          </p:nvGrpSpPr>
          <p:grpSpPr>
            <a:xfrm>
              <a:off x="1997064" y="3871305"/>
              <a:ext cx="5582398" cy="536293"/>
              <a:chOff x="0" y="0"/>
              <a:chExt cx="5582397" cy="536292"/>
            </a:xfrm>
          </p:grpSpPr>
          <p:grpSp>
            <p:nvGrpSpPr>
              <p:cNvPr id="231" name="Group 231"/>
              <p:cNvGrpSpPr/>
              <p:nvPr/>
            </p:nvGrpSpPr>
            <p:grpSpPr>
              <a:xfrm>
                <a:off x="0" y="27132"/>
                <a:ext cx="1260004" cy="509160"/>
                <a:chOff x="0" y="0"/>
                <a:chExt cx="1260003" cy="509159"/>
              </a:xfrm>
            </p:grpSpPr>
            <p:sp>
              <p:nvSpPr>
                <p:cNvPr id="229" name="Shape 229"/>
                <p:cNvSpPr/>
                <p:nvPr/>
              </p:nvSpPr>
              <p:spPr>
                <a:xfrm>
                  <a:off x="0" y="-1"/>
                  <a:ext cx="1260004" cy="509161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0" name="Shape 230"/>
                <p:cNvSpPr/>
                <p:nvPr/>
              </p:nvSpPr>
              <p:spPr>
                <a:xfrm>
                  <a:off x="219289" y="69911"/>
                  <a:ext cx="967980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#BRN 1</a:t>
                  </a:r>
                </a:p>
              </p:txBody>
            </p:sp>
          </p:grpSp>
          <p:grpSp>
            <p:nvGrpSpPr>
              <p:cNvPr id="234" name="Group 234"/>
              <p:cNvGrpSpPr/>
              <p:nvPr/>
            </p:nvGrpSpPr>
            <p:grpSpPr>
              <a:xfrm>
                <a:off x="1446803" y="19501"/>
                <a:ext cx="1260005" cy="509160"/>
                <a:chOff x="0" y="0"/>
                <a:chExt cx="1260003" cy="509159"/>
              </a:xfrm>
            </p:grpSpPr>
            <p:sp>
              <p:nvSpPr>
                <p:cNvPr id="232" name="Shape 232"/>
                <p:cNvSpPr/>
                <p:nvPr/>
              </p:nvSpPr>
              <p:spPr>
                <a:xfrm>
                  <a:off x="0" y="-1"/>
                  <a:ext cx="1260004" cy="509161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219289" y="69911"/>
                  <a:ext cx="967980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#BRN 2</a:t>
                  </a:r>
                </a:p>
              </p:txBody>
            </p:sp>
          </p:grpSp>
          <p:grpSp>
            <p:nvGrpSpPr>
              <p:cNvPr id="237" name="Group 237"/>
              <p:cNvGrpSpPr/>
              <p:nvPr/>
            </p:nvGrpSpPr>
            <p:grpSpPr>
              <a:xfrm>
                <a:off x="2889004" y="-1"/>
                <a:ext cx="1260005" cy="509160"/>
                <a:chOff x="0" y="0"/>
                <a:chExt cx="1260003" cy="509159"/>
              </a:xfrm>
            </p:grpSpPr>
            <p:sp>
              <p:nvSpPr>
                <p:cNvPr id="235" name="Shape 235"/>
                <p:cNvSpPr/>
                <p:nvPr/>
              </p:nvSpPr>
              <p:spPr>
                <a:xfrm>
                  <a:off x="0" y="-1"/>
                  <a:ext cx="1260004" cy="509161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>
                  <a:off x="219289" y="69911"/>
                  <a:ext cx="967980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#BRN 3</a:t>
                  </a:r>
                </a:p>
              </p:txBody>
            </p:sp>
          </p:grpSp>
          <p:grpSp>
            <p:nvGrpSpPr>
              <p:cNvPr id="240" name="Group 240"/>
              <p:cNvGrpSpPr/>
              <p:nvPr/>
            </p:nvGrpSpPr>
            <p:grpSpPr>
              <a:xfrm>
                <a:off x="4322393" y="2451"/>
                <a:ext cx="1260005" cy="509160"/>
                <a:chOff x="0" y="0"/>
                <a:chExt cx="1260003" cy="509159"/>
              </a:xfrm>
            </p:grpSpPr>
            <p:sp>
              <p:nvSpPr>
                <p:cNvPr id="238" name="Shape 238"/>
                <p:cNvSpPr/>
                <p:nvPr/>
              </p:nvSpPr>
              <p:spPr>
                <a:xfrm>
                  <a:off x="0" y="-1"/>
                  <a:ext cx="1260004" cy="509161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39" name="Shape 239"/>
                <p:cNvSpPr/>
                <p:nvPr/>
              </p:nvSpPr>
              <p:spPr>
                <a:xfrm>
                  <a:off x="219289" y="69911"/>
                  <a:ext cx="967980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#BRN 4</a:t>
                  </a:r>
                </a:p>
              </p:txBody>
            </p:sp>
          </p:grpSp>
        </p:grpSp>
        <p:grpSp>
          <p:nvGrpSpPr>
            <p:cNvPr id="250" name="Group 250"/>
            <p:cNvGrpSpPr/>
            <p:nvPr/>
          </p:nvGrpSpPr>
          <p:grpSpPr>
            <a:xfrm>
              <a:off x="3423557" y="967584"/>
              <a:ext cx="2970839" cy="519100"/>
              <a:chOff x="-1" y="0"/>
              <a:chExt cx="2970837" cy="519099"/>
            </a:xfrm>
          </p:grpSpPr>
          <p:grpSp>
            <p:nvGrpSpPr>
              <p:cNvPr id="244" name="Group 244"/>
              <p:cNvGrpSpPr/>
              <p:nvPr/>
            </p:nvGrpSpPr>
            <p:grpSpPr>
              <a:xfrm>
                <a:off x="1879788" y="9941"/>
                <a:ext cx="1091049" cy="509159"/>
                <a:chOff x="0" y="0"/>
                <a:chExt cx="1091048" cy="509158"/>
              </a:xfrm>
            </p:grpSpPr>
            <p:sp>
              <p:nvSpPr>
                <p:cNvPr id="242" name="Shape 242"/>
                <p:cNvSpPr/>
                <p:nvPr/>
              </p:nvSpPr>
              <p:spPr>
                <a:xfrm>
                  <a:off x="0" y="0"/>
                  <a:ext cx="1091049" cy="50915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3" name="Shape 243"/>
                <p:cNvSpPr/>
                <p:nvPr/>
              </p:nvSpPr>
              <p:spPr>
                <a:xfrm>
                  <a:off x="176645" y="69911"/>
                  <a:ext cx="841666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/>
                <a:p>
                  <a:r>
                    <a:t>BizPal</a:t>
                  </a:r>
                </a:p>
              </p:txBody>
            </p:sp>
          </p:grpSp>
          <p:grpSp>
            <p:nvGrpSpPr>
              <p:cNvPr id="247" name="Group 247"/>
              <p:cNvGrpSpPr/>
              <p:nvPr/>
            </p:nvGrpSpPr>
            <p:grpSpPr>
              <a:xfrm>
                <a:off x="-2" y="0"/>
                <a:ext cx="1091050" cy="509159"/>
                <a:chOff x="0" y="0"/>
                <a:chExt cx="1091048" cy="509158"/>
              </a:xfrm>
            </p:grpSpPr>
            <p:sp>
              <p:nvSpPr>
                <p:cNvPr id="245" name="Shape 245"/>
                <p:cNvSpPr/>
                <p:nvPr/>
              </p:nvSpPr>
              <p:spPr>
                <a:xfrm>
                  <a:off x="0" y="0"/>
                  <a:ext cx="1091049" cy="509159"/>
                </a:xfrm>
                <a:prstGeom prst="roundRect">
                  <a:avLst>
                    <a:gd name="adj" fmla="val 16667"/>
                  </a:avLst>
                </a:prstGeom>
                <a:noFill/>
                <a:ln w="12700" cap="flat">
                  <a:solidFill>
                    <a:srgbClr val="32538F"/>
                  </a:solidFill>
                  <a:prstDash val="solid"/>
                  <a:miter lim="8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246" name="Shape 246"/>
                <p:cNvSpPr/>
                <p:nvPr/>
              </p:nvSpPr>
              <p:spPr>
                <a:xfrm>
                  <a:off x="124690" y="69911"/>
                  <a:ext cx="841666" cy="35813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8" tIns="45718" rIns="45718" bIns="45718" numCol="1" anchor="t">
                  <a:spAutoFit/>
                </a:bodyPr>
                <a:lstStyle>
                  <a:lvl1pPr algn="ctr"/>
                </a:lstStyle>
                <a:p>
                  <a:r>
                    <a:t>User</a:t>
                  </a:r>
                </a:p>
              </p:txBody>
            </p:sp>
          </p:grpSp>
          <p:sp>
            <p:nvSpPr>
              <p:cNvPr id="248" name="Shape 248"/>
              <p:cNvSpPr/>
              <p:nvPr/>
            </p:nvSpPr>
            <p:spPr>
              <a:xfrm>
                <a:off x="1100324" y="136012"/>
                <a:ext cx="779465" cy="2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Shape 249"/>
              <p:cNvSpPr/>
              <p:nvPr/>
            </p:nvSpPr>
            <p:spPr>
              <a:xfrm flipH="1">
                <a:off x="1091043" y="367753"/>
                <a:ext cx="788749" cy="2496"/>
              </a:xfrm>
              <a:prstGeom prst="line">
                <a:avLst/>
              </a:prstGeom>
              <a:noFill/>
              <a:ln w="6350" cap="flat">
                <a:solidFill>
                  <a:schemeClr val="accent1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51" name="Shape 251"/>
            <p:cNvSpPr/>
            <p:nvPr/>
          </p:nvSpPr>
          <p:spPr>
            <a:xfrm>
              <a:off x="7798746" y="3691351"/>
              <a:ext cx="3242255" cy="1126489"/>
            </a:xfrm>
            <a:prstGeom prst="rect">
              <a:avLst/>
            </a:prstGeom>
            <a:solidFill>
              <a:srgbClr val="A164A5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700">
                  <a:solidFill>
                    <a:srgbClr val="FFFFFF"/>
                  </a:solidFill>
                </a:defRPr>
              </a:pPr>
              <a:r>
                <a:t>Distributed Ledger</a:t>
              </a:r>
            </a:p>
            <a:p>
              <a:pPr>
                <a:defRPr sz="1700">
                  <a:solidFill>
                    <a:srgbClr val="FFFFFF"/>
                  </a:solidFill>
                </a:defRPr>
              </a:pPr>
              <a:r>
                <a:t>(Registration record stored as immutable single point-of-truth) </a:t>
              </a:r>
            </a:p>
          </p:txBody>
        </p:sp>
      </p:grpSp>
      <p:sp>
        <p:nvSpPr>
          <p:cNvPr id="253" name="Shape 253"/>
          <p:cNvSpPr/>
          <p:nvPr/>
        </p:nvSpPr>
        <p:spPr>
          <a:xfrm>
            <a:off x="7296422" y="2826048"/>
            <a:ext cx="2758211" cy="351789"/>
          </a:xfrm>
          <a:prstGeom prst="rect">
            <a:avLst/>
          </a:prstGeom>
          <a:gradFill>
            <a:gsLst>
              <a:gs pos="0">
                <a:srgbClr val="FFDB9B"/>
              </a:gs>
              <a:gs pos="50000">
                <a:srgbClr val="FFD58D"/>
              </a:gs>
              <a:gs pos="100000">
                <a:srgbClr val="FFD078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700"/>
            </a:lvl1pPr>
          </a:lstStyle>
          <a:p>
            <a:r>
              <a:t>User Profile and submission</a:t>
            </a:r>
          </a:p>
        </p:txBody>
      </p:sp>
      <p:sp>
        <p:nvSpPr>
          <p:cNvPr id="254" name="Shape 254"/>
          <p:cNvSpPr/>
          <p:nvPr/>
        </p:nvSpPr>
        <p:spPr>
          <a:xfrm>
            <a:off x="400323" y="4654849"/>
            <a:ext cx="2618511" cy="91693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AD5B24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Managed Services - Whitelists permissioned network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</Words>
  <Application>Microsoft Macintosh PowerPoint</Application>
  <PresentationFormat>Widescreen</PresentationFormat>
  <Paragraphs>143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Re-imagining the Business Permit and Licensing Information Portal </vt:lpstr>
      <vt:lpstr>Value Proposition: One-Stop-Shop</vt:lpstr>
      <vt:lpstr>BizPal Overview</vt:lpstr>
      <vt:lpstr>Distributed Ledger Technology</vt:lpstr>
      <vt:lpstr>BizPal Blockchain Decision Path</vt:lpstr>
      <vt:lpstr>Value Achieved with BizPal DLT</vt:lpstr>
      <vt:lpstr>How to Structure a BizPal DLT</vt:lpstr>
      <vt:lpstr>Why Hyperledger?</vt:lpstr>
      <vt:lpstr>BizPal Business Flow Modules</vt:lpstr>
      <vt:lpstr>Quality Assurance </vt:lpstr>
      <vt:lpstr>Key Metrics for Progress &amp; Success </vt:lpstr>
      <vt:lpstr>Challenges and Future Plans</vt:lpstr>
      <vt:lpstr>Conclusion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Re-imagining the Business Permit and Licensing Information Portal </dc:title>
  <cp:lastModifiedBy>Lisa Meecham</cp:lastModifiedBy>
  <cp:revision>1</cp:revision>
  <dcterms:modified xsi:type="dcterms:W3CDTF">2018-04-23T00:54:59Z</dcterms:modified>
</cp:coreProperties>
</file>